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72" r:id="rId5"/>
    <p:sldId id="273" r:id="rId6"/>
    <p:sldId id="266" r:id="rId7"/>
    <p:sldId id="268" r:id="rId8"/>
    <p:sldId id="274"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Yöntemleri</a:t>
            </a:r>
          </a:p>
          <a:p>
            <a:r>
              <a:rPr lang="tr-TR" dirty="0" smtClean="0"/>
              <a:t>3194 Sayılı Yasa 18. madde</a:t>
            </a:r>
          </a:p>
          <a:p>
            <a:r>
              <a:rPr lang="tr-TR" dirty="0" smtClean="0"/>
              <a:t>Tahsis Miktarının Hesaplanması</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18.Madde Uygulaması</a:t>
            </a:r>
            <a:endParaRPr lang="tr-TR" dirty="0"/>
          </a:p>
        </p:txBody>
      </p:sp>
      <p:sp>
        <p:nvSpPr>
          <p:cNvPr id="3" name="İçerik Yer Tutucusu 2"/>
          <p:cNvSpPr>
            <a:spLocks noGrp="1"/>
          </p:cNvSpPr>
          <p:nvPr>
            <p:ph idx="1"/>
          </p:nvPr>
        </p:nvSpPr>
        <p:spPr/>
        <p:txBody>
          <a:bodyPr/>
          <a:lstStyle/>
          <a:p>
            <a:r>
              <a:rPr lang="tr-TR" i="1" dirty="0"/>
              <a:t>Parselasyon planlarının hazırlanması</a:t>
            </a:r>
            <a:r>
              <a:rPr lang="tr-TR" i="1" dirty="0" smtClean="0"/>
              <a:t>:</a:t>
            </a:r>
            <a:endParaRPr lang="tr-TR" i="1" dirty="0"/>
          </a:p>
          <a:p>
            <a:r>
              <a:rPr lang="tr-TR" dirty="0"/>
              <a:t>	</a:t>
            </a:r>
            <a:r>
              <a:rPr lang="tr-TR" b="1" dirty="0"/>
              <a:t>Madde 18 – </a:t>
            </a:r>
            <a:r>
              <a:rPr lang="tr-TR" dirty="0"/>
              <a:t>İmar hududu içinde bulunan binalı veya binasız arsa ve arazileri malikleri veya diğer hak sahiplerinin </a:t>
            </a:r>
            <a:r>
              <a:rPr lang="tr-TR" dirty="0" err="1"/>
              <a:t>muvafakatı</a:t>
            </a:r>
            <a:r>
              <a:rPr lang="tr-TR" dirty="0"/>
              <a:t> aranmaksızın, birbirleri ile, yol fazlaları ile, kamu kurumlarına veya belediyelere ait bulunan yerlerle birleştirmeye, bunları yeniden imar planına uygun ada veya parsellere ayırmaya, müstakil, hisseli veya kat mülkiyeti esaslarına göre hak sahiplerine dağıtmaya ve </a:t>
            </a:r>
            <a:r>
              <a:rPr lang="tr-TR" dirty="0" err="1"/>
              <a:t>re'sen</a:t>
            </a:r>
            <a:r>
              <a:rPr lang="tr-TR" dirty="0"/>
              <a:t> tescil işlemlerini yaptırmaya belediyeler yetkilidir. Sözü edilen yerler belediye ve mücavir alan dışında ise yukarıda belirtilen yetkiler valilikçe kullanılır. </a:t>
            </a:r>
          </a:p>
        </p:txBody>
      </p:sp>
    </p:spTree>
    <p:extLst>
      <p:ext uri="{BB962C8B-B14F-4D97-AF65-F5344CB8AC3E}">
        <p14:creationId xmlns:p14="http://schemas.microsoft.com/office/powerpoint/2010/main" val="51542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Belediyeler veya valiliklerce düzenlemeye tabi tutulan arazi ve arsaların dağıtımı sırasında bunların yüzölçümlerinden yeteri kadar saha, düzenleme alanındaki nüfusun kentsel faaliyetlerini sürdürebilmeleri için gerekli olan umumi hizmet alanlarının tesis edilmesi ve düzenleme dolayısıyla meydana gelen değer artışları karşılığında "düzenleme ortaklık payı" olarak düşülebilir. Ancak, bu maddeye göre alınacak düzenleme ortaklık payları, düzenlemeye tabi tutulan arazi ve arsaların düzenlemeden önceki yüzölçümlerinin yüzde kırk beşini geçemez. </a:t>
            </a:r>
            <a:r>
              <a:rPr lang="tr-TR" baseline="30000" dirty="0"/>
              <a:t>(1)(2)</a:t>
            </a:r>
            <a:r>
              <a:rPr lang="tr-TR" dirty="0"/>
              <a:t> </a:t>
            </a:r>
            <a:endParaRPr lang="tr-TR" i="1" dirty="0"/>
          </a:p>
          <a:p>
            <a:endParaRPr lang="tr-TR" dirty="0"/>
          </a:p>
        </p:txBody>
      </p:sp>
    </p:spTree>
    <p:extLst>
      <p:ext uri="{BB962C8B-B14F-4D97-AF65-F5344CB8AC3E}">
        <p14:creationId xmlns:p14="http://schemas.microsoft.com/office/powerpoint/2010/main" val="86959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Düzenleme ortaklık payları </a:t>
            </a:r>
            <a:r>
              <a:rPr lang="tr-TR" dirty="0" smtClean="0"/>
              <a:t>(DOP)</a:t>
            </a:r>
            <a:endParaRPr lang="tr-TR" dirty="0"/>
          </a:p>
        </p:txBody>
      </p:sp>
      <p:sp>
        <p:nvSpPr>
          <p:cNvPr id="3" name="İçerik Yer Tutucusu 2"/>
          <p:cNvSpPr>
            <a:spLocks noGrp="1"/>
          </p:cNvSpPr>
          <p:nvPr>
            <p:ph idx="1"/>
          </p:nvPr>
        </p:nvSpPr>
        <p:spPr/>
        <p:txBody>
          <a:bodyPr>
            <a:normAutofit fontScale="92500"/>
          </a:bodyPr>
          <a:lstStyle/>
          <a:p>
            <a:pPr marL="0" indent="0">
              <a:buNone/>
            </a:pPr>
            <a:r>
              <a:rPr lang="tr-TR" dirty="0"/>
              <a:t>Düzenleme ortaklık payları, düzenlemeye tabi tutulan yerler ile bölgenin ihtiyacı </a:t>
            </a:r>
            <a:r>
              <a:rPr lang="tr-TR" dirty="0" smtClean="0"/>
              <a:t>olan;</a:t>
            </a:r>
          </a:p>
          <a:p>
            <a:pPr marL="0" indent="0">
              <a:buNone/>
            </a:pPr>
            <a:r>
              <a:rPr lang="tr-TR" dirty="0" smtClean="0"/>
              <a:t> </a:t>
            </a:r>
            <a:r>
              <a:rPr lang="tr-TR" b="1" dirty="0"/>
              <a:t>yol, meydan, park, otopark, çocuk bahçesi, yeşil saha, ibadet yeri ve karakol, Milli Eğitim Bakanlığına bağlı öğretime yönelik eğitim tesis alanları, Sağlık Bakanlığına bağlı sağlık tesis alanları, pazar yeri, semt spor alanı, toplu taşıma istasyonları ve durakları, otoyol hariç erişme kontrolünün uygulandığı yol, su yolu, resmî kurum alanı, mezarlık alanı, belediye hizmet alanı, sosyal ve kültürel tesis alanı, özel tesis yapılmasına konu olmayan ağaçlandırılacak alan, </a:t>
            </a:r>
            <a:r>
              <a:rPr lang="tr-TR" b="1" dirty="0" err="1"/>
              <a:t>rekreasyonalanı</a:t>
            </a:r>
            <a:r>
              <a:rPr lang="tr-TR" b="1" dirty="0"/>
              <a:t> olarak ayrılan parseller ve mesire alanları gibi umumi hizmet alanlarından oluşur </a:t>
            </a:r>
            <a:endParaRPr lang="tr-TR" b="1" dirty="0" smtClean="0"/>
          </a:p>
          <a:p>
            <a:pPr marL="0" indent="0">
              <a:buNone/>
            </a:pPr>
            <a:r>
              <a:rPr lang="tr-TR" dirty="0" smtClean="0"/>
              <a:t>ve </a:t>
            </a:r>
            <a:r>
              <a:rPr lang="tr-TR" dirty="0"/>
              <a:t>bu hizmetlerle ilgili tesislerden başka maksatlarla </a:t>
            </a:r>
            <a:r>
              <a:rPr lang="tr-TR" dirty="0" smtClean="0"/>
              <a:t>kullanılamaz</a:t>
            </a:r>
            <a:endParaRPr lang="tr-TR" dirty="0"/>
          </a:p>
        </p:txBody>
      </p:sp>
    </p:spTree>
    <p:extLst>
      <p:ext uri="{BB962C8B-B14F-4D97-AF65-F5344CB8AC3E}">
        <p14:creationId xmlns:p14="http://schemas.microsoft.com/office/powerpoint/2010/main" val="3853187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 Düzenlemeye tabi tutulan alan içerisinde bulunan taşkın kontrol tesisi alanlarının, bu fıkrada belirtilen kullanımlar için düzenleme ortaklık payı düşülmesini müteakip kalan Hazine mülkiyetindeki alanlardan karşılanması esastır. Ancak taşkın kontrol tesisi için yeterli alanın ayrılamaması durumunda, düzenleme ortaklık payının ikinci fıkrada belirtilen oranı aşmaması şartıyla, düzenlemeye tabi diğer arazi ve arsaların yüz ölçümlerinden bu fıkradaki kullanımlar için öncelikle düzenleme ortaklık payı ayrıldıktan sonra ikinci fıkrada belirtilen orana kadar taşkın kontrol tesisi için de ayrıca pay ayrılır. Kapanan imar ve kadastro yollarının öncelikle düzenleme ortaklık payına ayrılan toplam alandan düşülmesi esastır.</a:t>
            </a:r>
          </a:p>
          <a:p>
            <a:endParaRPr lang="tr-TR" dirty="0"/>
          </a:p>
        </p:txBody>
      </p:sp>
    </p:spTree>
    <p:extLst>
      <p:ext uri="{BB962C8B-B14F-4D97-AF65-F5344CB8AC3E}">
        <p14:creationId xmlns:p14="http://schemas.microsoft.com/office/powerpoint/2010/main" val="822915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728133" y="3214158"/>
            <a:ext cx="10515600" cy="1027642"/>
          </a:xfrm>
        </p:spPr>
        <p:txBody>
          <a:bodyPr/>
          <a:lstStyle/>
          <a:p>
            <a:r>
              <a:rPr lang="tr-TR" b="1" dirty="0"/>
              <a:t>İMAR KANUNUNUN 18 İNCİ MADDESİ UYARINCA YAPILACAK ARAZİ VE ARSA DÜZENLENMESİ İLE İLGİLİ ESASLAR HAKKINDA YÖNETMELİK</a:t>
            </a:r>
            <a:endParaRPr lang="tr-TR" dirty="0"/>
          </a:p>
        </p:txBody>
      </p:sp>
    </p:spTree>
    <p:extLst>
      <p:ext uri="{BB962C8B-B14F-4D97-AF65-F5344CB8AC3E}">
        <p14:creationId xmlns:p14="http://schemas.microsoft.com/office/powerpoint/2010/main" val="185678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a:t>İmar Parsellerinin Oluşturulması ve Dağıtımındaki </a:t>
            </a:r>
            <a:r>
              <a:rPr lang="tr-TR" sz="2800" b="1" dirty="0" smtClean="0"/>
              <a:t>Esaslar</a:t>
            </a:r>
            <a:endParaRPr lang="tr-TR" dirty="0"/>
          </a:p>
        </p:txBody>
      </p:sp>
      <p:sp>
        <p:nvSpPr>
          <p:cNvPr id="3" name="İçerik Yer Tutucusu 2"/>
          <p:cNvSpPr>
            <a:spLocks noGrp="1"/>
          </p:cNvSpPr>
          <p:nvPr>
            <p:ph idx="1"/>
          </p:nvPr>
        </p:nvSpPr>
        <p:spPr/>
        <p:txBody>
          <a:bodyPr>
            <a:normAutofit fontScale="55000" lnSpcReduction="20000"/>
          </a:bodyPr>
          <a:lstStyle/>
          <a:p>
            <a:pPr marL="0" indent="0">
              <a:buNone/>
            </a:pPr>
            <a:r>
              <a:rPr lang="tr-TR" dirty="0"/>
              <a:t> </a:t>
            </a:r>
            <a:r>
              <a:rPr lang="tr-TR" b="1" dirty="0"/>
              <a:t> Madde 10 -</a:t>
            </a:r>
            <a:r>
              <a:rPr lang="tr-TR" dirty="0"/>
              <a:t> İmar parsellerinin oluşturulması ve dağıtımında aşağıdaki esaslar dikkate alınır:</a:t>
            </a:r>
          </a:p>
          <a:p>
            <a:pPr marL="0" indent="0">
              <a:buNone/>
            </a:pPr>
            <a:r>
              <a:rPr lang="tr-TR" dirty="0"/>
              <a:t>a) Düzenlemeyle oluşacak imar parsellerinin mümkün mertebe aynı yerdeki veya yakınındaki eski parsellere tahsisi sağlanır,</a:t>
            </a:r>
          </a:p>
          <a:p>
            <a:pPr marL="0" indent="0">
              <a:buNone/>
            </a:pPr>
            <a:r>
              <a:rPr lang="tr-TR" dirty="0"/>
              <a:t>b) Plân ve mevzuata göre korunması mümkün olan yapıların tam ve </a:t>
            </a:r>
            <a:r>
              <a:rPr lang="tr-TR" dirty="0" err="1"/>
              <a:t>hissesiz</a:t>
            </a:r>
            <a:r>
              <a:rPr lang="tr-TR" dirty="0"/>
              <a:t> bir imar parseline intibak ettirilmesi sağlanır,</a:t>
            </a:r>
          </a:p>
          <a:p>
            <a:pPr marL="0" indent="0">
              <a:buNone/>
            </a:pPr>
            <a:r>
              <a:rPr lang="tr-TR" dirty="0"/>
              <a:t>c) Mal sahibine tahsis edilen miktarın bir imar parselinden küçük olması veya diğer teknik ve hukuki nedenlerle müstakil imar parseli verilmemesi halinde,</a:t>
            </a:r>
          </a:p>
          <a:p>
            <a:r>
              <a:rPr lang="tr-TR" dirty="0"/>
              <a:t>İmar parselasyon plânları ve imar durumu belirlenmiş düzenleme alanlarında yapılacak binaların toplam inşaat alanı veya bağımsız bölüm adetleri belirtilen imar adaları veya parselleri, kat mülkiyetine esas olmak üzere </a:t>
            </a:r>
            <a:r>
              <a:rPr lang="tr-TR" dirty="0" err="1"/>
              <a:t>hisselendirilebilir</a:t>
            </a:r>
            <a:r>
              <a:rPr lang="tr-TR" dirty="0"/>
              <a:t>.</a:t>
            </a:r>
          </a:p>
          <a:p>
            <a:r>
              <a:rPr lang="tr-TR" dirty="0"/>
              <a:t> </a:t>
            </a:r>
            <a:r>
              <a:rPr lang="tr-TR" dirty="0" err="1"/>
              <a:t>Hisselendirme</a:t>
            </a:r>
            <a:r>
              <a:rPr lang="tr-TR" dirty="0"/>
              <a:t>, imar ada veya parselin yüzölçümü payda kabul edilerek, hisse sahiplerine ait düzenleme ortaklık payları çıkarıldıktan sonra kalan yüzölçümü miktarı hisse kabul edilerek kat mülkiyeti uygulanmak üzere yapılır.</a:t>
            </a:r>
          </a:p>
          <a:p>
            <a:r>
              <a:rPr lang="tr-TR" dirty="0"/>
              <a:t> </a:t>
            </a:r>
            <a:r>
              <a:rPr lang="tr-TR" dirty="0" err="1"/>
              <a:t>Hisselendirme</a:t>
            </a:r>
            <a:r>
              <a:rPr lang="tr-TR" dirty="0"/>
              <a:t>, ana yapı veya yapıların toplam inşaat alanları veya bağımsız bölüm adetleri ile orantılı olarak hesaplanır.</a:t>
            </a:r>
          </a:p>
          <a:p>
            <a:r>
              <a:rPr lang="tr-TR" dirty="0"/>
              <a:t> </a:t>
            </a:r>
            <a:r>
              <a:rPr lang="tr-TR" dirty="0" err="1"/>
              <a:t>Hisselendirme</a:t>
            </a:r>
            <a:r>
              <a:rPr lang="tr-TR" dirty="0"/>
              <a:t>, ana yapı veya yapıların toplam inşaat alanları veya bağımsız bölüm adetleri ile orantılı olarak hesaplanır.</a:t>
            </a:r>
          </a:p>
          <a:p>
            <a:r>
              <a:rPr lang="tr-TR" dirty="0"/>
              <a:t> </a:t>
            </a:r>
            <a:r>
              <a:rPr lang="tr-TR" dirty="0" err="1"/>
              <a:t>Hisselendirilmiş</a:t>
            </a:r>
            <a:r>
              <a:rPr lang="tr-TR" dirty="0"/>
              <a:t> parselin tapu kütüğündeki beyanlar hanesine "İmar Kanununun 18 inci maddesindeki kat mülkiyeti esası uygulanmıştır" ibaresi yazılır.</a:t>
            </a:r>
          </a:p>
          <a:p>
            <a:endParaRPr lang="tr-TR" dirty="0"/>
          </a:p>
        </p:txBody>
      </p:sp>
    </p:spTree>
    <p:extLst>
      <p:ext uri="{BB962C8B-B14F-4D97-AF65-F5344CB8AC3E}">
        <p14:creationId xmlns:p14="http://schemas.microsoft.com/office/powerpoint/2010/main" val="2134990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1800" dirty="0"/>
              <a:t>Ana yapının veya yapıların inşaatı ve kullanılması gibi hususlarda 634 sayılı Kat Mülkiyeti Kanunu hükümleri uygulanır.</a:t>
            </a:r>
          </a:p>
          <a:p>
            <a:r>
              <a:rPr lang="tr-TR" sz="1800" dirty="0"/>
              <a:t> Düzenlemeye tabi tutulan parselin zemin durumu ve üzerindeki yapının özelliği itibariyle düzenleme ortaklık payının alınamadığı hallerde, ilgilisinin </a:t>
            </a:r>
            <a:r>
              <a:rPr lang="tr-TR" sz="1800" dirty="0" err="1"/>
              <a:t>muvafakatı</a:t>
            </a:r>
            <a:r>
              <a:rPr lang="tr-TR" sz="1800" dirty="0"/>
              <a:t> ile düzenleme ortaklık payı miktarı bedele dönüştürülebilir.</a:t>
            </a:r>
          </a:p>
          <a:p>
            <a:r>
              <a:rPr lang="tr-TR" sz="1800" dirty="0"/>
              <a:t> Düzenlemeye tâbi tutulması gerektiği halde İmar Kanununun 18 inci maddesi hükmünün tatbiki mümkün olmayan hallerde, müstakil inşaata elverişli olan kadastro parsellerine plâna göre inşaat ruhsatı verilirken de yukarıdaki hüküm uygulanır.</a:t>
            </a:r>
          </a:p>
          <a:p>
            <a:r>
              <a:rPr lang="tr-TR" sz="1800" dirty="0"/>
              <a:t> Bu maddeye göre yapılacak bedel takdirleri ve bu bedellere itiraz şekilleri 2942 sayılı Kamulaştırma Kanunu hükümlerine tâbidir.</a:t>
            </a:r>
          </a:p>
          <a:p>
            <a:r>
              <a:rPr lang="tr-TR" sz="1800" dirty="0"/>
              <a:t> Bu bedel, düzenlemenin gerçekleştirilmesi için yapılacak kamulaştırmalar dışında kullanılamaz.</a:t>
            </a:r>
          </a:p>
          <a:p>
            <a:endParaRPr lang="tr-TR" dirty="0"/>
          </a:p>
        </p:txBody>
      </p:sp>
    </p:spTree>
    <p:extLst>
      <p:ext uri="{BB962C8B-B14F-4D97-AF65-F5344CB8AC3E}">
        <p14:creationId xmlns:p14="http://schemas.microsoft.com/office/powerpoint/2010/main" val="109603888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335</Words>
  <Application>Microsoft Office PowerPoint</Application>
  <PresentationFormat>Geniş ekran</PresentationFormat>
  <Paragraphs>29</Paragraphs>
  <Slides>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Calibri Light</vt:lpstr>
      <vt:lpstr>Office Teması</vt:lpstr>
      <vt:lpstr>İMAR KANUNU </vt:lpstr>
      <vt:lpstr>18.Madde Uygulaması</vt:lpstr>
      <vt:lpstr>PowerPoint Sunusu</vt:lpstr>
      <vt:lpstr>Düzenleme ortaklık payları (DOP)</vt:lpstr>
      <vt:lpstr>PowerPoint Sunusu</vt:lpstr>
      <vt:lpstr>PowerPoint Sunusu</vt:lpstr>
      <vt:lpstr>İmar Parsellerinin Oluşturulması ve Dağıtımındaki Esaslar</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8</cp:revision>
  <dcterms:created xsi:type="dcterms:W3CDTF">2020-01-13T07:50:06Z</dcterms:created>
  <dcterms:modified xsi:type="dcterms:W3CDTF">2020-01-13T08:08:28Z</dcterms:modified>
</cp:coreProperties>
</file>